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svg" ContentType="image/svg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notesSlides/notesSlide9.xml" ContentType="application/vnd.openxmlformats-officedocument.presentationml.notesSlide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1.xml" ContentType="application/vnd.openxmlformats-officedocument.presentationml.slide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>
  <p:sldMasterIdLst>
    <p:sldMasterId id="2147483648" r:id="rId1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8288000" cy="10287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74" d="100"/>
          <a:sy n="74" d="100"/>
        </p:scale>
        <p:origin x="-1092" y="-90"/>
      </p:cViewPr>
      <p:guideLst>
        <p:guide pos="2160" orient="horz"/>
        <p:guide pos="288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C2884C-DE52-69D1-77E4-1CE06CE62CC8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4788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99015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12638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235F29-CFCA-7332-0C20-02A8055FA017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5B23DC-25FC-60E2-7B36-EDD18C2D6B5E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5FE857-4BE6-979C-877F-8CEEB3392910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1D0062-9B85-D4E7-4774-0D54CE1BC91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2C78C3-64D6-3638-49B1-7B95087B9CC9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5BB51F-7294-BFA8-910F-8009290DBA0E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FFBD56-6116-0E29-8B46-233C90CF8455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46BE92-9FB2-CCBE-A408-FE4F62A0F5B4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94532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6744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20733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9C1EBA-1FAE-3BDA-D157-EA5E05D6784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71352B-5718-FB4E-FBE4-91AB6F4155F6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E85542-8F5B-C3F8-7707-EF52AB360AAB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1C0D1A-7B09-B30C-3640-994EC20C70DC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media1.svg"/><Relationship Id="rId5" Type="http://schemas.openxmlformats.org/officeDocument/2006/relationships/image" Target="../media/image2.jpg"/><Relationship Id="rId6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jpg"/><Relationship Id="rId6" Type="http://schemas.openxmlformats.org/officeDocument/2006/relationships/image" Target="../media/image1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media7.sv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media8.sv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media9.svg"/><Relationship Id="rId5" Type="http://schemas.openxmlformats.org/officeDocument/2006/relationships/image" Target="../media/image23.jpg"/><Relationship Id="rId6" Type="http://schemas.openxmlformats.org/officeDocument/2006/relationships/image" Target="../media/image24.png"/><Relationship Id="rId7" Type="http://schemas.openxmlformats.org/officeDocument/2006/relationships/image" Target="../media/media10.svg"/><Relationship Id="rId8" Type="http://schemas.openxmlformats.org/officeDocument/2006/relationships/image" Target="../media/image25.png"/><Relationship Id="rId9" Type="http://schemas.openxmlformats.org/officeDocument/2006/relationships/image" Target="../media/media11.svg"/><Relationship Id="rId10" Type="http://schemas.openxmlformats.org/officeDocument/2006/relationships/image" Target="../media/image1.png"/><Relationship Id="rId11" Type="http://schemas.openxmlformats.org/officeDocument/2006/relationships/image" Target="../media/image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media2.svg"/><Relationship Id="rId5" Type="http://schemas.openxmlformats.org/officeDocument/2006/relationships/image" Target="../media/image6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media3.sv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media4.svg"/><Relationship Id="rId5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media5.svg"/><Relationship Id="rId5" Type="http://schemas.openxmlformats.org/officeDocument/2006/relationships/image" Target="../media/image11.png"/><Relationship Id="rId6" Type="http://schemas.openxmlformats.org/officeDocument/2006/relationships/image" Target="../media/media6.svg"/><Relationship Id="rId7" Type="http://schemas.openxmlformats.org/officeDocument/2006/relationships/image" Target="../media/image1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6.jpg"/><Relationship Id="rId6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 fill="norm" stroke="1" extrusionOk="0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06D54"/>
            </a:solidFill>
          </p:spPr>
        </p:sp>
        <p:sp>
          <p:nvSpPr>
            <p:cNvPr id="4" name="TextBox 4"/>
            <p:cNvSpPr txBox="1"/>
            <p:nvPr/>
          </p:nvSpPr>
          <p:spPr bwMode="auto">
            <a:xfrm>
              <a:off x="0" y="-28575"/>
              <a:ext cx="3149472" cy="53671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  <a:defRPr/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 bwMode="auto">
          <a:xfrm rot="0" flipH="0" flipV="0"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 fill="norm" stroke="1" extrusionOk="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grpSp>
        <p:nvGrpSpPr>
          <p:cNvPr id="6" name="Group 6"/>
          <p:cNvGrpSpPr/>
          <p:nvPr/>
        </p:nvGrpSpPr>
        <p:grpSpPr bwMode="auto"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 bwMode="auto">
            <a:xfrm rot="0" flipH="0" flipV="0"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 fill="norm" stroke="1" extrusionOk="0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5"/>
              <a:srcRect l="39015" t="0" r="8604" b="0"/>
              <a:stretch/>
            </a:blipFill>
          </p:spPr>
        </p:sp>
      </p:grpSp>
      <p:sp>
        <p:nvSpPr>
          <p:cNvPr id="8" name="Freeform 8"/>
          <p:cNvSpPr/>
          <p:nvPr/>
        </p:nvSpPr>
        <p:spPr bwMode="auto">
          <a:xfrm rot="0" flipH="0" flipV="0"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 fill="norm" stroke="1" extrusionOk="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9" name="Freeform 9"/>
          <p:cNvSpPr/>
          <p:nvPr/>
        </p:nvSpPr>
        <p:spPr bwMode="auto">
          <a:xfrm rot="0" flipH="0" flipV="0">
            <a:off x="1573748" y="1342025"/>
            <a:ext cx="6254492" cy="1302357"/>
          </a:xfrm>
          <a:custGeom>
            <a:avLst/>
            <a:gdLst/>
            <a:ahLst/>
            <a:cxnLst/>
            <a:rect l="l" t="t" r="r" b="b"/>
            <a:pathLst>
              <a:path w="6254492" h="1302357" fill="norm" stroke="1" extrusionOk="0">
                <a:moveTo>
                  <a:pt x="0" y="0"/>
                </a:moveTo>
                <a:lnTo>
                  <a:pt x="6254492" y="0"/>
                </a:lnTo>
                <a:lnTo>
                  <a:pt x="6254492" y="1302357"/>
                </a:lnTo>
                <a:lnTo>
                  <a:pt x="0" y="1302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0" t="1065" r="0" b="1065"/>
            <a:stretch/>
          </a:blipFill>
        </p:spPr>
      </p:sp>
      <p:sp>
        <p:nvSpPr>
          <p:cNvPr id="10" name="TextBox 10"/>
          <p:cNvSpPr txBox="1"/>
          <p:nvPr/>
        </p:nvSpPr>
        <p:spPr bwMode="auto">
          <a:xfrm rot="0">
            <a:off x="1573748" y="7036704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6D54"/>
                </a:solidFill>
                <a:latin typeface="DM Sans Italics"/>
              </a:rPr>
              <a:t>Presented by: Abijith &amp; Remya</a:t>
            </a:r>
            <a:endParaRPr/>
          </a:p>
        </p:txBody>
      </p:sp>
      <p:sp>
        <p:nvSpPr>
          <p:cNvPr id="11" name="TextBox 11"/>
          <p:cNvSpPr txBox="1"/>
          <p:nvPr/>
        </p:nvSpPr>
        <p:spPr bwMode="auto">
          <a:xfrm rot="0">
            <a:off x="1573748" y="3615629"/>
            <a:ext cx="10959085" cy="173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  <a:defRPr/>
            </a:pPr>
            <a:r>
              <a:rPr lang="en-US" sz="11300">
                <a:solidFill>
                  <a:srgbClr val="006D54"/>
                </a:solidFill>
                <a:latin typeface="Now Bold"/>
              </a:rPr>
              <a:t>COMPUTER</a:t>
            </a:r>
            <a:endParaRPr/>
          </a:p>
        </p:txBody>
      </p:sp>
      <p:sp>
        <p:nvSpPr>
          <p:cNvPr id="12" name="TextBox 12"/>
          <p:cNvSpPr txBox="1"/>
          <p:nvPr/>
        </p:nvSpPr>
        <p:spPr bwMode="auto">
          <a:xfrm rot="0">
            <a:off x="1573748" y="5327660"/>
            <a:ext cx="9659937" cy="173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  <a:defRPr/>
            </a:pPr>
            <a:r>
              <a:rPr lang="en-US" sz="11300">
                <a:solidFill>
                  <a:srgbClr val="006D54"/>
                </a:solidFill>
                <a:latin typeface="Now Bold"/>
              </a:rPr>
              <a:t>VISION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3937843" name="Freeform 2"/>
          <p:cNvSpPr/>
          <p:nvPr/>
        </p:nvSpPr>
        <p:spPr bwMode="auto">
          <a:xfrm rot="0" flipH="0" flipV="0">
            <a:off x="16804753" y="9074550"/>
            <a:ext cx="1715126" cy="1715126"/>
          </a:xfrm>
          <a:custGeom>
            <a:avLst/>
            <a:gdLst/>
            <a:ahLst/>
            <a:cxnLst/>
            <a:rect l="l" t="t" r="r" b="b"/>
            <a:pathLst>
              <a:path w="1715127" h="1715127" fill="norm" stroke="1" extrusionOk="0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445793592" name="Freeform 3"/>
          <p:cNvSpPr/>
          <p:nvPr/>
        </p:nvSpPr>
        <p:spPr bwMode="auto">
          <a:xfrm rot="0" flipH="0" flipV="0">
            <a:off x="-363440" y="-390285"/>
            <a:ext cx="1715126" cy="1715126"/>
          </a:xfrm>
          <a:custGeom>
            <a:avLst/>
            <a:gdLst/>
            <a:ahLst/>
            <a:cxnLst/>
            <a:rect l="l" t="t" r="r" b="b"/>
            <a:pathLst>
              <a:path w="1715127" h="1715127" fill="norm" stroke="1" extrusionOk="0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661474107" name="Freeform 4"/>
          <p:cNvSpPr/>
          <p:nvPr/>
        </p:nvSpPr>
        <p:spPr bwMode="auto">
          <a:xfrm rot="0" flipH="0" flipV="0">
            <a:off x="14398070" y="-136787"/>
            <a:ext cx="2988936" cy="570614"/>
          </a:xfrm>
          <a:custGeom>
            <a:avLst/>
            <a:gdLst/>
            <a:ahLst/>
            <a:cxnLst/>
            <a:rect l="l" t="t" r="r" b="b"/>
            <a:pathLst>
              <a:path w="2988937" h="570615" fill="norm" stroke="1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138552294" name="Freeform 5"/>
          <p:cNvSpPr/>
          <p:nvPr/>
        </p:nvSpPr>
        <p:spPr bwMode="auto">
          <a:xfrm rot="0" flipH="0" flipV="0">
            <a:off x="900990" y="9922934"/>
            <a:ext cx="2988936" cy="570614"/>
          </a:xfrm>
          <a:custGeom>
            <a:avLst/>
            <a:gdLst/>
            <a:ahLst/>
            <a:cxnLst/>
            <a:rect l="l" t="t" r="r" b="b"/>
            <a:pathLst>
              <a:path w="2988937" h="570615" fill="norm" stroke="1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502359566" name="Freeform 7"/>
          <p:cNvSpPr/>
          <p:nvPr/>
        </p:nvSpPr>
        <p:spPr bwMode="auto">
          <a:xfrm rot="0" flipH="0" flipV="0">
            <a:off x="9477090" y="5515802"/>
            <a:ext cx="3311073" cy="3147051"/>
          </a:xfrm>
          <a:custGeom>
            <a:avLst/>
            <a:gdLst/>
            <a:ahLst/>
            <a:cxnLst/>
            <a:rect l="l" t="t" r="r" b="b"/>
            <a:pathLst>
              <a:path w="3311073" h="3147052" fill="norm" stroke="1" extrusionOk="0">
                <a:moveTo>
                  <a:pt x="0" y="0"/>
                </a:moveTo>
                <a:lnTo>
                  <a:pt x="3311072" y="0"/>
                </a:lnTo>
                <a:lnTo>
                  <a:pt x="3311072" y="3147052"/>
                </a:lnTo>
                <a:lnTo>
                  <a:pt x="0" y="3147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7776" t="0" r="36987" b="0"/>
            <a:stretch/>
          </a:blipFill>
        </p:spPr>
      </p:sp>
      <p:pic>
        <p:nvPicPr>
          <p:cNvPr id="32196644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34355" y="467277"/>
            <a:ext cx="17127961" cy="9237552"/>
          </a:xfrm>
          <a:prstGeom prst="rect">
            <a:avLst/>
          </a:prstGeom>
        </p:spPr>
      </p:pic>
      <p:sp>
        <p:nvSpPr>
          <p:cNvPr id="83264623" name=""/>
          <p:cNvSpPr txBox="1"/>
          <p:nvPr/>
        </p:nvSpPr>
        <p:spPr bwMode="auto">
          <a:xfrm flipH="0" flipV="0">
            <a:off x="14794951" y="2066810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-2622339" y="8077316"/>
            <a:ext cx="6271098" cy="5438752"/>
          </a:xfrm>
          <a:custGeom>
            <a:avLst/>
            <a:gdLst/>
            <a:ahLst/>
            <a:cxnLst/>
            <a:rect l="l" t="t" r="r" b="b"/>
            <a:pathLst>
              <a:path w="6271098" h="5438752" fill="norm" stroke="1" extrusionOk="0">
                <a:moveTo>
                  <a:pt x="0" y="0"/>
                </a:moveTo>
                <a:lnTo>
                  <a:pt x="6271098" y="0"/>
                </a:lnTo>
                <a:lnTo>
                  <a:pt x="6271098" y="5438752"/>
                </a:lnTo>
                <a:lnTo>
                  <a:pt x="0" y="5438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3" name="Freeform 3"/>
          <p:cNvSpPr/>
          <p:nvPr/>
        </p:nvSpPr>
        <p:spPr bwMode="auto">
          <a:xfrm rot="-10800000" flipH="0" flipV="0">
            <a:off x="14828994" y="-2798190"/>
            <a:ext cx="4991255" cy="4328779"/>
          </a:xfrm>
          <a:custGeom>
            <a:avLst/>
            <a:gdLst/>
            <a:ahLst/>
            <a:cxnLst/>
            <a:rect l="l" t="t" r="r" b="b"/>
            <a:pathLst>
              <a:path w="4991255" h="4328779" fill="norm" stroke="1" extrusionOk="0">
                <a:moveTo>
                  <a:pt x="0" y="0"/>
                </a:moveTo>
                <a:lnTo>
                  <a:pt x="4991255" y="0"/>
                </a:lnTo>
                <a:lnTo>
                  <a:pt x="4991255" y="4328780"/>
                </a:lnTo>
                <a:lnTo>
                  <a:pt x="0" y="432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" name="Freeform 4"/>
          <p:cNvSpPr/>
          <p:nvPr/>
        </p:nvSpPr>
        <p:spPr bwMode="auto">
          <a:xfrm rot="0" flipH="0" flipV="0">
            <a:off x="1028700" y="2322893"/>
            <a:ext cx="6938816" cy="7093490"/>
          </a:xfrm>
          <a:custGeom>
            <a:avLst/>
            <a:gdLst/>
            <a:ahLst/>
            <a:cxnLst/>
            <a:rect l="l" t="t" r="r" b="b"/>
            <a:pathLst>
              <a:path w="6938816" h="7093490" fill="norm" stroke="1" extrusionOk="0">
                <a:moveTo>
                  <a:pt x="0" y="0"/>
                </a:moveTo>
                <a:lnTo>
                  <a:pt x="6938816" y="0"/>
                </a:lnTo>
                <a:lnTo>
                  <a:pt x="6938816" y="7093491"/>
                </a:lnTo>
                <a:lnTo>
                  <a:pt x="0" y="7093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5018" t="28745" r="17234" b="17984"/>
            <a:stretch/>
          </a:blipFill>
        </p:spPr>
      </p:sp>
      <p:sp>
        <p:nvSpPr>
          <p:cNvPr id="5" name="AutoShape 5"/>
          <p:cNvSpPr/>
          <p:nvPr/>
        </p:nvSpPr>
        <p:spPr bwMode="auto">
          <a:xfrm>
            <a:off x="4136145" y="4987418"/>
            <a:ext cx="2383370" cy="0"/>
          </a:xfrm>
          <a:prstGeom prst="line">
            <a:avLst/>
          </a:prstGeom>
          <a:ln w="38100" cap="flat">
            <a:solidFill>
              <a:srgbClr val="E807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 bwMode="auto">
          <a:xfrm>
            <a:off x="4117095" y="2661242"/>
            <a:ext cx="2383370" cy="0"/>
          </a:xfrm>
          <a:prstGeom prst="line">
            <a:avLst/>
          </a:prstGeom>
          <a:ln w="38100" cap="flat">
            <a:solidFill>
              <a:srgbClr val="E807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 bwMode="auto">
          <a:xfrm flipV="1">
            <a:off x="6500465" y="2642192"/>
            <a:ext cx="0" cy="2345226"/>
          </a:xfrm>
          <a:prstGeom prst="line">
            <a:avLst/>
          </a:prstGeom>
          <a:ln w="38100" cap="flat">
            <a:solidFill>
              <a:srgbClr val="E807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 bwMode="auto">
          <a:xfrm flipV="1">
            <a:off x="4155195" y="2642192"/>
            <a:ext cx="0" cy="2345226"/>
          </a:xfrm>
          <a:prstGeom prst="line">
            <a:avLst/>
          </a:prstGeom>
          <a:ln w="38100" cap="flat">
            <a:solidFill>
              <a:srgbClr val="E807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 bwMode="auto">
          <a:xfrm rot="0" flipH="0" flipV="0">
            <a:off x="2656326" y="5748108"/>
            <a:ext cx="2487292" cy="2487292"/>
          </a:xfrm>
          <a:custGeom>
            <a:avLst/>
            <a:gdLst/>
            <a:ahLst/>
            <a:cxnLst/>
            <a:rect l="l" t="t" r="r" b="b"/>
            <a:pathLst>
              <a:path w="2487292" h="2487292" fill="norm" stroke="1" extrusionOk="0">
                <a:moveTo>
                  <a:pt x="0" y="0"/>
                </a:moveTo>
                <a:lnTo>
                  <a:pt x="2487291" y="0"/>
                </a:lnTo>
                <a:lnTo>
                  <a:pt x="2487291" y="2487292"/>
                </a:lnTo>
                <a:lnTo>
                  <a:pt x="0" y="2487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0" name="TextBox 10"/>
          <p:cNvSpPr txBox="1"/>
          <p:nvPr/>
        </p:nvSpPr>
        <p:spPr bwMode="auto">
          <a:xfrm rot="0">
            <a:off x="5997889" y="548690"/>
            <a:ext cx="7050286" cy="86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  <a:spcBef>
                <a:spcPts val="0"/>
              </a:spcBef>
              <a:defRPr/>
            </a:pPr>
            <a:r>
              <a:rPr lang="en-US" sz="5100">
                <a:solidFill>
                  <a:srgbClr val="FFFFFF"/>
                </a:solidFill>
                <a:latin typeface="DM Sans"/>
              </a:rPr>
              <a:t>Draw shapes on Images</a:t>
            </a:r>
            <a:endParaRPr/>
          </a:p>
        </p:txBody>
      </p:sp>
      <p:sp>
        <p:nvSpPr>
          <p:cNvPr id="11" name="AutoShape 11"/>
          <p:cNvSpPr/>
          <p:nvPr/>
        </p:nvSpPr>
        <p:spPr bwMode="auto">
          <a:xfrm>
            <a:off x="1407696" y="4987418"/>
            <a:ext cx="2022835" cy="0"/>
          </a:xfrm>
          <a:prstGeom prst="line">
            <a:avLst/>
          </a:prstGeom>
          <a:ln w="85725" cap="flat">
            <a:solidFill>
              <a:srgbClr val="E8070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TextBox 12"/>
          <p:cNvSpPr txBox="1"/>
          <p:nvPr/>
        </p:nvSpPr>
        <p:spPr bwMode="auto">
          <a:xfrm rot="0">
            <a:off x="9523032" y="3531691"/>
            <a:ext cx="6336982" cy="437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1"/>
              </a:lnSpc>
              <a:defRPr/>
            </a:pPr>
            <a:r>
              <a:rPr lang="en-US" sz="3600">
                <a:solidFill>
                  <a:srgbClr val="FFFFFF"/>
                </a:solidFill>
                <a:latin typeface="DM Sans"/>
              </a:rPr>
              <a:t>cv2.rectangle(</a:t>
            </a:r>
            <a:endParaRPr/>
          </a:p>
          <a:p>
            <a:pPr algn="ctr">
              <a:lnSpc>
                <a:spcPts val="4951"/>
              </a:lnSpc>
              <a:defRPr/>
            </a:pPr>
            <a:r>
              <a:rPr lang="en-US" sz="3600">
                <a:solidFill>
                  <a:srgbClr val="FFFFFF"/>
                </a:solidFill>
                <a:latin typeface="DM Sans"/>
              </a:rPr>
              <a:t>img = cv2.imread(“image.jpg”),</a:t>
            </a:r>
            <a:endParaRPr/>
          </a:p>
          <a:p>
            <a:pPr algn="ctr">
              <a:lnSpc>
                <a:spcPts val="4951"/>
              </a:lnSpc>
              <a:defRPr/>
            </a:pPr>
            <a:r>
              <a:rPr lang="en-US" sz="3600">
                <a:solidFill>
                  <a:srgbClr val="FFFFFF"/>
                </a:solidFill>
                <a:latin typeface="DM Sans"/>
              </a:rPr>
              <a:t>pt1=(100,200),</a:t>
            </a:r>
            <a:endParaRPr/>
          </a:p>
          <a:p>
            <a:pPr algn="ctr">
              <a:lnSpc>
                <a:spcPts val="4951"/>
              </a:lnSpc>
              <a:defRPr/>
            </a:pPr>
            <a:r>
              <a:rPr lang="en-US" sz="3600">
                <a:solidFill>
                  <a:srgbClr val="FFFFFF"/>
                </a:solidFill>
                <a:latin typeface="DM Sans"/>
              </a:rPr>
              <a:t>pt2=(500,700),</a:t>
            </a:r>
            <a:endParaRPr/>
          </a:p>
          <a:p>
            <a:pPr algn="ctr">
              <a:lnSpc>
                <a:spcPts val="4951"/>
              </a:lnSpc>
              <a:defRPr/>
            </a:pPr>
            <a:r>
              <a:rPr lang="en-US" sz="3600">
                <a:solidFill>
                  <a:srgbClr val="FFFFFF"/>
                </a:solidFill>
                <a:latin typeface="DM Sans"/>
              </a:rPr>
              <a:t>thickness=3,</a:t>
            </a:r>
            <a:endParaRPr/>
          </a:p>
          <a:p>
            <a:pPr algn="ctr">
              <a:lnSpc>
                <a:spcPts val="4951"/>
              </a:lnSpc>
              <a:defRPr/>
            </a:pPr>
            <a:r>
              <a:rPr lang="en-US" sz="3600">
                <a:solidFill>
                  <a:srgbClr val="FFFFFF"/>
                </a:solidFill>
                <a:latin typeface="DM Sans"/>
              </a:rPr>
              <a:t>color = (0,0,255),</a:t>
            </a:r>
            <a:endParaRPr/>
          </a:p>
          <a:p>
            <a:pPr>
              <a:lnSpc>
                <a:spcPts val="4951"/>
              </a:lnSpc>
              <a:spcBef>
                <a:spcPts val="0"/>
              </a:spcBef>
              <a:defRPr/>
            </a:pPr>
            <a:r>
              <a:rPr lang="en-US" sz="3600">
                <a:solidFill>
                  <a:srgbClr val="FFFFFF"/>
                </a:solidFill>
                <a:latin typeface="DM San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fill="norm" stroke="1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3" name="Freeform 3"/>
          <p:cNvSpPr/>
          <p:nvPr/>
        </p:nvSpPr>
        <p:spPr bwMode="auto">
          <a:xfrm rot="0" flipH="0" flipV="0"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fill="norm" stroke="1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" name="Freeform 4"/>
          <p:cNvSpPr/>
          <p:nvPr/>
        </p:nvSpPr>
        <p:spPr bwMode="auto">
          <a:xfrm rot="0" flipH="0" flipV="0">
            <a:off x="4943718" y="1904043"/>
            <a:ext cx="7828508" cy="7354257"/>
          </a:xfrm>
          <a:custGeom>
            <a:avLst/>
            <a:gdLst/>
            <a:ahLst/>
            <a:cxnLst/>
            <a:rect l="l" t="t" r="r" b="b"/>
            <a:pathLst>
              <a:path w="7828508" h="7354257" fill="norm" stroke="1" extrusionOk="0">
                <a:moveTo>
                  <a:pt x="0" y="0"/>
                </a:moveTo>
                <a:lnTo>
                  <a:pt x="7828508" y="0"/>
                </a:lnTo>
                <a:lnTo>
                  <a:pt x="7828508" y="7354257"/>
                </a:lnTo>
                <a:lnTo>
                  <a:pt x="0" y="7354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3028" r="0" b="3028"/>
            <a:stretch/>
          </a:blipFill>
        </p:spPr>
      </p:sp>
      <p:sp>
        <p:nvSpPr>
          <p:cNvPr id="5" name="Freeform 5"/>
          <p:cNvSpPr/>
          <p:nvPr/>
        </p:nvSpPr>
        <p:spPr bwMode="auto">
          <a:xfrm rot="0" flipH="0" flipV="0">
            <a:off x="7203601" y="3809090"/>
            <a:ext cx="2668819" cy="2668819"/>
          </a:xfrm>
          <a:custGeom>
            <a:avLst/>
            <a:gdLst/>
            <a:ahLst/>
            <a:cxnLst/>
            <a:rect l="l" t="t" r="r" b="b"/>
            <a:pathLst>
              <a:path w="2668819" h="2668819" fill="norm" stroke="1" extrusionOk="0">
                <a:moveTo>
                  <a:pt x="0" y="0"/>
                </a:moveTo>
                <a:lnTo>
                  <a:pt x="2668819" y="0"/>
                </a:lnTo>
                <a:lnTo>
                  <a:pt x="2668819" y="2668820"/>
                </a:lnTo>
                <a:lnTo>
                  <a:pt x="0" y="266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6" name="TextBox 6"/>
          <p:cNvSpPr txBox="1"/>
          <p:nvPr/>
        </p:nvSpPr>
        <p:spPr bwMode="auto">
          <a:xfrm rot="0">
            <a:off x="2112359" y="650417"/>
            <a:ext cx="12535138" cy="68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3"/>
              </a:lnSpc>
              <a:spcBef>
                <a:spcPts val="0"/>
              </a:spcBef>
              <a:defRPr/>
            </a:pPr>
            <a:r>
              <a:rPr lang="en-US" sz="4000">
                <a:solidFill>
                  <a:srgbClr val="FFFFFF"/>
                </a:solidFill>
                <a:latin typeface="DM Sans"/>
              </a:rPr>
              <a:t>Video Capturing and Face Recognition Using OpenCV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 fill="norm" stroke="1" extrusionOk="0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rcRect l="0" t="0" r="0" b="0"/>
            <a:stretch/>
          </a:blipFill>
        </p:spPr>
      </p:sp>
      <p:grpSp>
        <p:nvGrpSpPr>
          <p:cNvPr id="3" name="Group 3"/>
          <p:cNvGrpSpPr/>
          <p:nvPr/>
        </p:nvGrpSpPr>
        <p:grpSpPr bwMode="auto"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 bwMode="auto">
            <a:xfrm rot="0" flipH="0" flipV="0"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 fill="norm" stroke="1" extrusionOk="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5"/>
              <a:srcRect l="16666" t="0" r="16666" b="0"/>
              <a:stretch/>
            </a:blipFill>
          </p:spPr>
        </p:sp>
      </p:grpSp>
      <p:sp>
        <p:nvSpPr>
          <p:cNvPr id="5" name="Freeform 5"/>
          <p:cNvSpPr/>
          <p:nvPr/>
        </p:nvSpPr>
        <p:spPr bwMode="auto">
          <a:xfrm rot="0" flipH="0" flipV="0">
            <a:off x="2264153" y="6653048"/>
            <a:ext cx="673858" cy="673858"/>
          </a:xfrm>
          <a:custGeom>
            <a:avLst/>
            <a:gdLst/>
            <a:ahLst/>
            <a:cxnLst/>
            <a:rect l="l" t="t" r="r" b="b"/>
            <a:pathLst>
              <a:path w="673858" h="673858" fill="norm" stroke="1" extrusionOk="0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0" t="0" r="0" b="0"/>
            <a:stretch/>
          </a:blipFill>
        </p:spPr>
      </p:sp>
      <p:sp>
        <p:nvSpPr>
          <p:cNvPr id="6" name="Freeform 6"/>
          <p:cNvSpPr/>
          <p:nvPr/>
        </p:nvSpPr>
        <p:spPr bwMode="auto">
          <a:xfrm rot="0" flipH="0" flipV="0">
            <a:off x="2255514" y="7632127"/>
            <a:ext cx="682497" cy="682497"/>
          </a:xfrm>
          <a:custGeom>
            <a:avLst/>
            <a:gdLst/>
            <a:ahLst/>
            <a:cxnLst/>
            <a:rect l="l" t="t" r="r" b="b"/>
            <a:pathLst>
              <a:path w="682497" h="682497" fill="norm" stroke="1" extrusionOk="0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rcRect l="0" t="0" r="0" b="0"/>
            <a:stretch/>
          </a:blipFill>
        </p:spPr>
      </p:sp>
      <p:sp>
        <p:nvSpPr>
          <p:cNvPr id="7" name="Freeform 7"/>
          <p:cNvSpPr/>
          <p:nvPr/>
        </p:nvSpPr>
        <p:spPr bwMode="auto">
          <a:xfrm rot="0" flipH="0" flipV="0"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 fill="norm" stroke="1" extrusionOk="0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0999"/>
            </a:blip>
            <a:srcRect l="0" t="0" r="0" b="0"/>
            <a:stretch/>
          </a:blipFill>
        </p:spPr>
      </p:sp>
      <p:sp>
        <p:nvSpPr>
          <p:cNvPr id="8" name="Freeform 8"/>
          <p:cNvSpPr/>
          <p:nvPr/>
        </p:nvSpPr>
        <p:spPr bwMode="auto">
          <a:xfrm rot="0" flipH="0" flipV="0">
            <a:off x="2601082" y="1590911"/>
            <a:ext cx="6254492" cy="1302357"/>
          </a:xfrm>
          <a:custGeom>
            <a:avLst/>
            <a:gdLst/>
            <a:ahLst/>
            <a:cxnLst/>
            <a:rect l="l" t="t" r="r" b="b"/>
            <a:pathLst>
              <a:path w="6254492" h="1302357" fill="norm" stroke="1" extrusionOk="0">
                <a:moveTo>
                  <a:pt x="0" y="0"/>
                </a:moveTo>
                <a:lnTo>
                  <a:pt x="6254492" y="0"/>
                </a:lnTo>
                <a:lnTo>
                  <a:pt x="6254492" y="1302358"/>
                </a:lnTo>
                <a:lnTo>
                  <a:pt x="0" y="1302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rcRect l="0" t="1065" r="0" b="1065"/>
            <a:stretch/>
          </a:blipFill>
        </p:spPr>
      </p:sp>
      <p:sp>
        <p:nvSpPr>
          <p:cNvPr id="9" name="TextBox 9"/>
          <p:cNvSpPr txBox="1"/>
          <p:nvPr/>
        </p:nvSpPr>
        <p:spPr bwMode="auto">
          <a:xfrm rot="0">
            <a:off x="2601082" y="5687826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ts val="0"/>
              </a:spcBef>
              <a:defRPr/>
            </a:pPr>
            <a:r>
              <a:rPr lang="en-US" sz="3700">
                <a:solidFill>
                  <a:srgbClr val="006D54"/>
                </a:solidFill>
                <a:latin typeface="DM Sans Bold"/>
              </a:rPr>
              <a:t>Connect with us.</a:t>
            </a:r>
            <a:endParaRPr/>
          </a:p>
        </p:txBody>
      </p:sp>
      <p:sp>
        <p:nvSpPr>
          <p:cNvPr id="10" name="TextBox 10"/>
          <p:cNvSpPr txBox="1"/>
          <p:nvPr/>
        </p:nvSpPr>
        <p:spPr bwMode="auto">
          <a:xfrm rot="0">
            <a:off x="2596762" y="3512807"/>
            <a:ext cx="10434893" cy="130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  <a:defRPr/>
            </a:pPr>
            <a:r>
              <a:rPr lang="en-US" sz="7550" spc="458">
                <a:solidFill>
                  <a:srgbClr val="006D54"/>
                </a:solidFill>
                <a:latin typeface="Now Bold"/>
              </a:rPr>
              <a:t>Thank You</a:t>
            </a:r>
            <a:endParaRPr/>
          </a:p>
        </p:txBody>
      </p:sp>
      <p:sp>
        <p:nvSpPr>
          <p:cNvPr id="11" name="TextBox 11"/>
          <p:cNvSpPr txBox="1"/>
          <p:nvPr/>
        </p:nvSpPr>
        <p:spPr bwMode="auto">
          <a:xfrm rot="0">
            <a:off x="2739026" y="6653048"/>
            <a:ext cx="5331688" cy="13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5"/>
              </a:lnSpc>
              <a:defRPr/>
            </a:pPr>
            <a:r>
              <a:rPr lang="en-US" sz="3000" spc="149">
                <a:solidFill>
                  <a:srgbClr val="9CA19E"/>
                </a:solidFill>
                <a:latin typeface="DM Sans"/>
              </a:rPr>
              <a:t>Ph     : +91 8300251244</a:t>
            </a:r>
            <a:endParaRPr/>
          </a:p>
          <a:p>
            <a:pPr>
              <a:lnSpc>
                <a:spcPts val="3575"/>
              </a:lnSpc>
              <a:defRPr/>
            </a:pPr>
            <a:r>
              <a:rPr lang="en-US" sz="3000" spc="149">
                <a:solidFill>
                  <a:srgbClr val="9CA19E"/>
                </a:solidFill>
                <a:latin typeface="DM Sans"/>
              </a:rPr>
              <a:t>Email : hr@clovion.org</a:t>
            </a:r>
            <a:endParaRPr/>
          </a:p>
          <a:p>
            <a:pPr marL="0" lvl="0" indent="0">
              <a:lnSpc>
                <a:spcPts val="3575"/>
              </a:lnSpc>
              <a:spcBef>
                <a:spcPts val="0"/>
              </a:spcBef>
              <a:defRPr/>
            </a:pPr>
            <a:r>
              <a:rPr lang="en-US" sz="3000" spc="149">
                <a:solidFill>
                  <a:srgbClr val="9CA19E"/>
                </a:solidFill>
                <a:latin typeface="DM Sans"/>
              </a:rPr>
              <a:t>Web  : https://clovion.org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 fill="norm" stroke="1" extrusionOk="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006D54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 bwMode="auto">
            <a:xfrm>
              <a:off x="0" y="-38100"/>
              <a:ext cx="991873" cy="90096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  <a:defRPr/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 bwMode="auto"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 bwMode="auto"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 bwMode="auto">
            <a:xfrm rot="0" flipH="0" flipV="0"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 fill="norm" stroke="1" extrusionOk="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006D54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 bwMode="auto">
            <a:xfrm>
              <a:off x="0" y="-38100"/>
              <a:ext cx="991873" cy="90096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  <a:defRPr/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 bwMode="auto"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 bwMode="auto"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 bwMode="auto">
            <a:xfrm rot="0" flipH="0" flipV="0"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 fill="norm" stroke="1" extrusionOk="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006D54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 bwMode="auto">
            <a:xfrm>
              <a:off x="0" y="-38100"/>
              <a:ext cx="991873" cy="89317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  <a:defRPr/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 bwMode="auto"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 bwMode="auto"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 bwMode="auto">
            <a:xfrm rot="0" flipH="0" flipV="0"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 fill="norm" stroke="1" extrusionOk="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006D54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 bwMode="auto">
            <a:xfrm>
              <a:off x="0" y="-38100"/>
              <a:ext cx="991873" cy="89317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  <a:defRPr/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 bwMode="auto"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 bwMode="auto"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 bwMode="auto">
            <a:xfrm rot="0" flipH="0" flipV="0"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 fill="norm" stroke="1" extrusionOk="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 bwMode="auto"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 bwMode="auto">
            <a:xfrm rot="0" flipH="0" flipV="0"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 fill="norm" stroke="1" extrusionOk="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3"/>
              <a:srcRect l="21133" t="0" r="21133" b="0"/>
              <a:stretch/>
            </a:blipFill>
          </p:spPr>
        </p:sp>
      </p:grpSp>
      <p:grpSp>
        <p:nvGrpSpPr>
          <p:cNvPr id="22" name="Group 22"/>
          <p:cNvGrpSpPr/>
          <p:nvPr/>
        </p:nvGrpSpPr>
        <p:grpSpPr bwMode="auto"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 bwMode="auto">
            <a:xfrm rot="0" flipH="0" flipV="0"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 fill="norm" stroke="1" extrusionOk="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006D54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 bwMode="auto">
            <a:xfrm>
              <a:off x="0" y="-38100"/>
              <a:ext cx="991873" cy="90096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  <a:defRPr/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 bwMode="auto"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 bwMode="auto"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 bwMode="auto">
            <a:xfrm rot="0" flipH="0" flipV="0"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 fill="norm" stroke="1" extrusionOk="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006D54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 bwMode="auto">
            <a:xfrm>
              <a:off x="0" y="-38100"/>
              <a:ext cx="991873" cy="89317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  <a:defRPr/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 bwMode="auto"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 bwMode="auto">
          <a:xfrm rot="0" flipH="0" flipV="0"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 fill="norm" stroke="1" extrusionOk="0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31" name="TextBox 31"/>
          <p:cNvSpPr txBox="1"/>
          <p:nvPr/>
        </p:nvSpPr>
        <p:spPr bwMode="auto">
          <a:xfrm rot="0">
            <a:off x="2986667" y="1698193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ts val="0"/>
              </a:spcBef>
              <a:defRPr/>
            </a:pPr>
            <a:r>
              <a:rPr lang="en-US" sz="8000">
                <a:solidFill>
                  <a:srgbClr val="006D54"/>
                </a:solidFill>
                <a:latin typeface="Now Bold"/>
              </a:rPr>
              <a:t>OVERVIEW</a:t>
            </a:r>
            <a:endParaRPr/>
          </a:p>
        </p:txBody>
      </p:sp>
      <p:sp>
        <p:nvSpPr>
          <p:cNvPr id="32" name="TextBox 32"/>
          <p:cNvSpPr txBox="1"/>
          <p:nvPr/>
        </p:nvSpPr>
        <p:spPr bwMode="auto">
          <a:xfrm rot="0"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defRPr/>
            </a:pPr>
            <a:r>
              <a:rPr lang="en-US" sz="1900">
                <a:solidFill>
                  <a:srgbClr val="FFFFFF"/>
                </a:solidFill>
                <a:latin typeface="DM Sans"/>
              </a:rPr>
              <a:t>Introduction</a:t>
            </a:r>
            <a:endParaRPr/>
          </a:p>
        </p:txBody>
      </p:sp>
      <p:sp>
        <p:nvSpPr>
          <p:cNvPr id="33" name="TextBox 33"/>
          <p:cNvSpPr txBox="1"/>
          <p:nvPr/>
        </p:nvSpPr>
        <p:spPr bwMode="auto">
          <a:xfrm rot="0">
            <a:off x="3447970" y="3225901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  <a:defRPr/>
            </a:pPr>
            <a:r>
              <a:rPr lang="en-US" sz="5750">
                <a:solidFill>
                  <a:srgbClr val="FFFFFF"/>
                </a:solidFill>
                <a:latin typeface="DM Sans Bold"/>
              </a:rPr>
              <a:t>01</a:t>
            </a:r>
            <a:endParaRPr/>
          </a:p>
        </p:txBody>
      </p:sp>
      <p:sp>
        <p:nvSpPr>
          <p:cNvPr id="34" name="TextBox 34"/>
          <p:cNvSpPr txBox="1"/>
          <p:nvPr/>
        </p:nvSpPr>
        <p:spPr bwMode="auto">
          <a:xfrm rot="0"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defRPr/>
            </a:pPr>
            <a:r>
              <a:rPr lang="en-US" sz="1900">
                <a:solidFill>
                  <a:srgbClr val="FFFFFF"/>
                </a:solidFill>
                <a:latin typeface="DM Sans"/>
              </a:rPr>
              <a:t>Installation</a:t>
            </a:r>
            <a:endParaRPr/>
          </a:p>
        </p:txBody>
      </p:sp>
      <p:sp>
        <p:nvSpPr>
          <p:cNvPr id="35" name="TextBox 35"/>
          <p:cNvSpPr txBox="1"/>
          <p:nvPr/>
        </p:nvSpPr>
        <p:spPr bwMode="auto">
          <a:xfrm rot="0">
            <a:off x="6305866" y="3225901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  <a:defRPr/>
            </a:pPr>
            <a:r>
              <a:rPr lang="en-US" sz="5750">
                <a:solidFill>
                  <a:srgbClr val="FFFFFF"/>
                </a:solidFill>
                <a:latin typeface="DM Sans Bold"/>
              </a:rPr>
              <a:t>02</a:t>
            </a:r>
            <a:endParaRPr/>
          </a:p>
        </p:txBody>
      </p:sp>
      <p:sp>
        <p:nvSpPr>
          <p:cNvPr id="36" name="TextBox 36"/>
          <p:cNvSpPr txBox="1"/>
          <p:nvPr/>
        </p:nvSpPr>
        <p:spPr bwMode="auto">
          <a:xfrm rot="0"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defRPr/>
            </a:pPr>
            <a:r>
              <a:rPr lang="en-US" sz="1900">
                <a:solidFill>
                  <a:srgbClr val="FFFFFF"/>
                </a:solidFill>
                <a:latin typeface="DM Sans"/>
              </a:rPr>
              <a:t>Image Manipulation</a:t>
            </a:r>
            <a:endParaRPr/>
          </a:p>
        </p:txBody>
      </p:sp>
      <p:sp>
        <p:nvSpPr>
          <p:cNvPr id="37" name="TextBox 37"/>
          <p:cNvSpPr txBox="1"/>
          <p:nvPr/>
        </p:nvSpPr>
        <p:spPr bwMode="auto">
          <a:xfrm rot="0"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  <a:defRPr/>
            </a:pPr>
            <a:r>
              <a:rPr lang="en-US" sz="5750">
                <a:solidFill>
                  <a:srgbClr val="FFFFFF"/>
                </a:solidFill>
                <a:latin typeface="DM Sans Bold"/>
              </a:rPr>
              <a:t>04</a:t>
            </a:r>
            <a:endParaRPr/>
          </a:p>
        </p:txBody>
      </p:sp>
      <p:sp>
        <p:nvSpPr>
          <p:cNvPr id="38" name="TextBox 38"/>
          <p:cNvSpPr txBox="1"/>
          <p:nvPr/>
        </p:nvSpPr>
        <p:spPr bwMode="auto">
          <a:xfrm rot="0">
            <a:off x="5991861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defRPr/>
            </a:pPr>
            <a:r>
              <a:rPr lang="en-US" sz="1900">
                <a:solidFill>
                  <a:srgbClr val="FFFFFF"/>
                </a:solidFill>
                <a:latin typeface="DM Sans"/>
              </a:rPr>
              <a:t>Video Capturing</a:t>
            </a:r>
            <a:endParaRPr/>
          </a:p>
        </p:txBody>
      </p:sp>
      <p:sp>
        <p:nvSpPr>
          <p:cNvPr id="39" name="TextBox 39"/>
          <p:cNvSpPr txBox="1"/>
          <p:nvPr/>
        </p:nvSpPr>
        <p:spPr bwMode="auto">
          <a:xfrm rot="0">
            <a:off x="6305866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  <a:defRPr/>
            </a:pPr>
            <a:r>
              <a:rPr lang="en-US" sz="5750">
                <a:solidFill>
                  <a:srgbClr val="FFFFFF"/>
                </a:solidFill>
                <a:latin typeface="DM Sans Bold"/>
              </a:rPr>
              <a:t>05</a:t>
            </a:r>
            <a:endParaRPr/>
          </a:p>
        </p:txBody>
      </p:sp>
      <p:sp>
        <p:nvSpPr>
          <p:cNvPr id="40" name="TextBox 40"/>
          <p:cNvSpPr txBox="1"/>
          <p:nvPr/>
        </p:nvSpPr>
        <p:spPr bwMode="auto">
          <a:xfrm rot="0"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defRPr/>
            </a:pPr>
            <a:r>
              <a:rPr lang="en-US" sz="1900">
                <a:solidFill>
                  <a:srgbClr val="FFFFFF"/>
                </a:solidFill>
                <a:latin typeface="DM Sans"/>
              </a:rPr>
              <a:t>Read&amp;Display Image</a:t>
            </a:r>
            <a:endParaRPr/>
          </a:p>
        </p:txBody>
      </p:sp>
      <p:sp>
        <p:nvSpPr>
          <p:cNvPr id="41" name="TextBox 41"/>
          <p:cNvSpPr txBox="1"/>
          <p:nvPr/>
        </p:nvSpPr>
        <p:spPr bwMode="auto">
          <a:xfrm rot="0">
            <a:off x="9166578" y="3225901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  <a:defRPr/>
            </a:pPr>
            <a:r>
              <a:rPr lang="en-US" sz="5750">
                <a:solidFill>
                  <a:srgbClr val="FFFFFF"/>
                </a:solidFill>
                <a:latin typeface="DM Sans Bold"/>
              </a:rPr>
              <a:t>03</a:t>
            </a:r>
            <a:endParaRPr/>
          </a:p>
        </p:txBody>
      </p:sp>
      <p:sp>
        <p:nvSpPr>
          <p:cNvPr id="42" name="TextBox 42"/>
          <p:cNvSpPr txBox="1"/>
          <p:nvPr/>
        </p:nvSpPr>
        <p:spPr bwMode="auto">
          <a:xfrm rot="0">
            <a:off x="8852572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defRPr/>
            </a:pPr>
            <a:r>
              <a:rPr lang="en-US" sz="1900">
                <a:solidFill>
                  <a:srgbClr val="FFFFFF"/>
                </a:solidFill>
                <a:latin typeface="DM Sans"/>
              </a:rPr>
              <a:t>Conclusion</a:t>
            </a:r>
            <a:endParaRPr/>
          </a:p>
        </p:txBody>
      </p:sp>
      <p:sp>
        <p:nvSpPr>
          <p:cNvPr id="43" name="TextBox 43"/>
          <p:cNvSpPr txBox="1"/>
          <p:nvPr/>
        </p:nvSpPr>
        <p:spPr bwMode="auto">
          <a:xfrm rot="0"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  <a:defRPr/>
            </a:pPr>
            <a:r>
              <a:rPr lang="en-US" sz="5750">
                <a:solidFill>
                  <a:srgbClr val="FFFFFF"/>
                </a:solidFill>
                <a:latin typeface="DM Sans Bold"/>
              </a:rPr>
              <a:t>06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 bwMode="auto">
          <a:xfrm rot="0">
            <a:off x="6357369" y="1028700"/>
            <a:ext cx="627130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4"/>
              </a:lnSpc>
              <a:spcBef>
                <a:spcPts val="0"/>
              </a:spcBef>
              <a:defRPr/>
            </a:pPr>
            <a:r>
              <a:rPr lang="en-US" sz="5350">
                <a:solidFill>
                  <a:srgbClr val="FFFFFF"/>
                </a:solidFill>
                <a:latin typeface="Now Bold"/>
              </a:rPr>
              <a:t>INTRODUCTION</a:t>
            </a:r>
            <a:endParaRPr/>
          </a:p>
        </p:txBody>
      </p:sp>
      <p:sp>
        <p:nvSpPr>
          <p:cNvPr id="3" name="Freeform 3"/>
          <p:cNvSpPr/>
          <p:nvPr/>
        </p:nvSpPr>
        <p:spPr bwMode="auto">
          <a:xfrm rot="0" flipH="0" flipV="0"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fill="norm" stroke="1" extrusionOk="0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" name="Freeform 4"/>
          <p:cNvSpPr/>
          <p:nvPr/>
        </p:nvSpPr>
        <p:spPr bwMode="auto">
          <a:xfrm rot="-10800000" flipH="0" flipV="0">
            <a:off x="13457346" y="-342484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 fill="norm" stroke="1" extrusionOk="0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5" name="Freeform 5"/>
          <p:cNvSpPr/>
          <p:nvPr/>
        </p:nvSpPr>
        <p:spPr bwMode="auto">
          <a:xfrm rot="0" flipH="0" flipV="0">
            <a:off x="0" y="96089"/>
            <a:ext cx="5528476" cy="7823599"/>
          </a:xfrm>
          <a:custGeom>
            <a:avLst/>
            <a:gdLst/>
            <a:ahLst/>
            <a:cxnLst/>
            <a:rect l="l" t="t" r="r" b="b"/>
            <a:pathLst>
              <a:path w="5528477" h="7823599" fill="norm" stroke="1" extrusionOk="0">
                <a:moveTo>
                  <a:pt x="0" y="0"/>
                </a:moveTo>
                <a:lnTo>
                  <a:pt x="5528477" y="0"/>
                </a:lnTo>
                <a:lnTo>
                  <a:pt x="5528477" y="7823600"/>
                </a:lnTo>
                <a:lnTo>
                  <a:pt x="0" y="782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16476" t="0" r="6434" b="0"/>
            <a:stretch/>
          </a:blipFill>
        </p:spPr>
      </p:sp>
      <p:sp>
        <p:nvSpPr>
          <p:cNvPr id="6" name="TextBox 6"/>
          <p:cNvSpPr txBox="1"/>
          <p:nvPr/>
        </p:nvSpPr>
        <p:spPr bwMode="auto">
          <a:xfrm rot="0">
            <a:off x="6357369" y="2300013"/>
            <a:ext cx="11802050" cy="8040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1614" lvl="1" indent="-430807">
              <a:lnSpc>
                <a:spcPts val="5507"/>
              </a:lnSpc>
              <a:buFont typeface="Arial"/>
              <a:buChar char="•"/>
              <a:defRPr/>
            </a:pPr>
            <a:r>
              <a:rPr lang="en-US" sz="4000" spc="391">
                <a:solidFill>
                  <a:srgbClr val="F5FFF5"/>
                </a:solidFill>
                <a:latin typeface="DM Sans Bold"/>
              </a:rPr>
              <a:t>Computer Vision</a:t>
            </a:r>
            <a:r>
              <a:rPr lang="en-US" sz="4000" spc="391">
                <a:solidFill>
                  <a:srgbClr val="F5FFF5"/>
                </a:solidFill>
                <a:latin typeface="DM Sans"/>
              </a:rPr>
              <a:t> is a field that includes methods for acquring,processing,analyzing and understanding images.</a:t>
            </a:r>
            <a:endParaRPr/>
          </a:p>
          <a:p>
            <a:pPr>
              <a:lnSpc>
                <a:spcPts val="5507"/>
              </a:lnSpc>
              <a:defRPr/>
            </a:pPr>
            <a:endParaRPr/>
          </a:p>
          <a:p>
            <a:pPr marL="904793" lvl="1" indent="-452397">
              <a:lnSpc>
                <a:spcPts val="5783"/>
              </a:lnSpc>
              <a:buFont typeface="Arial"/>
              <a:buChar char="•"/>
              <a:defRPr/>
            </a:pPr>
            <a:r>
              <a:rPr lang="en-US" sz="4200" spc="410">
                <a:solidFill>
                  <a:srgbClr val="F5FFF5"/>
                </a:solidFill>
                <a:latin typeface="DM Sans"/>
              </a:rPr>
              <a:t>Image data can take many forms , such as a video sequence , depth images , views from multiple cameras , medical scanners , satellite sensors etc</a:t>
            </a:r>
            <a:endParaRPr/>
          </a:p>
          <a:p>
            <a:pPr>
              <a:lnSpc>
                <a:spcPts val="3575"/>
              </a:lnSpc>
              <a:defRPr/>
            </a:pPr>
            <a:endParaRPr/>
          </a:p>
          <a:p>
            <a:pPr>
              <a:lnSpc>
                <a:spcPts val="3575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fill="norm" stroke="1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3" name="Freeform 3"/>
          <p:cNvSpPr/>
          <p:nvPr/>
        </p:nvSpPr>
        <p:spPr bwMode="auto">
          <a:xfrm rot="0" flipH="0" flipV="0"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fill="norm" stroke="1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" name="TextBox 4"/>
          <p:cNvSpPr txBox="1"/>
          <p:nvPr/>
        </p:nvSpPr>
        <p:spPr bwMode="auto">
          <a:xfrm rot="0">
            <a:off x="5451856" y="1028700"/>
            <a:ext cx="627130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4"/>
              </a:lnSpc>
              <a:spcBef>
                <a:spcPts val="0"/>
              </a:spcBef>
              <a:defRPr/>
            </a:pPr>
            <a:r>
              <a:rPr lang="en-US" sz="5350">
                <a:solidFill>
                  <a:srgbClr val="FFFFFF"/>
                </a:solidFill>
                <a:latin typeface="Now Bold"/>
              </a:rPr>
              <a:t>OPEN CV</a:t>
            </a:r>
            <a:endParaRPr/>
          </a:p>
        </p:txBody>
      </p:sp>
      <p:sp>
        <p:nvSpPr>
          <p:cNvPr id="5" name="TextBox 5"/>
          <p:cNvSpPr txBox="1"/>
          <p:nvPr/>
        </p:nvSpPr>
        <p:spPr bwMode="auto">
          <a:xfrm rot="0">
            <a:off x="3052669" y="2543463"/>
            <a:ext cx="12801061" cy="614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4"/>
              </a:lnSpc>
              <a:spcBef>
                <a:spcPts val="0"/>
              </a:spcBef>
              <a:defRPr/>
            </a:pPr>
            <a:r>
              <a:rPr lang="en-US" sz="5050">
                <a:solidFill>
                  <a:srgbClr val="FFFFFF"/>
                </a:solidFill>
                <a:latin typeface="DM Sans"/>
              </a:rPr>
              <a:t>OpenCV provides wide range of tools for computer vision applications. It offers a common infrastructures for tasks such as image and video processing , object detection , machine learning and more. It is an open source code accessible for anyone to use and modify.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-2622339" y="8077316"/>
            <a:ext cx="6271098" cy="5438752"/>
          </a:xfrm>
          <a:custGeom>
            <a:avLst/>
            <a:gdLst/>
            <a:ahLst/>
            <a:cxnLst/>
            <a:rect l="l" t="t" r="r" b="b"/>
            <a:pathLst>
              <a:path w="6271098" h="5438752" fill="norm" stroke="1" extrusionOk="0">
                <a:moveTo>
                  <a:pt x="0" y="0"/>
                </a:moveTo>
                <a:lnTo>
                  <a:pt x="6271098" y="0"/>
                </a:lnTo>
                <a:lnTo>
                  <a:pt x="6271098" y="5438752"/>
                </a:lnTo>
                <a:lnTo>
                  <a:pt x="0" y="5438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3" name="Freeform 3"/>
          <p:cNvSpPr/>
          <p:nvPr/>
        </p:nvSpPr>
        <p:spPr bwMode="auto">
          <a:xfrm rot="-10800000" flipH="0" flipV="0">
            <a:off x="14828994" y="-2798190"/>
            <a:ext cx="4991255" cy="4328779"/>
          </a:xfrm>
          <a:custGeom>
            <a:avLst/>
            <a:gdLst/>
            <a:ahLst/>
            <a:cxnLst/>
            <a:rect l="l" t="t" r="r" b="b"/>
            <a:pathLst>
              <a:path w="4991255" h="4328779" fill="norm" stroke="1" extrusionOk="0">
                <a:moveTo>
                  <a:pt x="0" y="0"/>
                </a:moveTo>
                <a:lnTo>
                  <a:pt x="4991255" y="0"/>
                </a:lnTo>
                <a:lnTo>
                  <a:pt x="4991255" y="4328780"/>
                </a:lnTo>
                <a:lnTo>
                  <a:pt x="0" y="432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" name="Freeform 4"/>
          <p:cNvSpPr/>
          <p:nvPr/>
        </p:nvSpPr>
        <p:spPr bwMode="auto">
          <a:xfrm rot="0" flipH="0" flipV="0">
            <a:off x="1028700" y="2318980"/>
            <a:ext cx="16334378" cy="6939320"/>
          </a:xfrm>
          <a:custGeom>
            <a:avLst/>
            <a:gdLst/>
            <a:ahLst/>
            <a:cxnLst/>
            <a:rect l="l" t="t" r="r" b="b"/>
            <a:pathLst>
              <a:path w="16334378" h="6939320" fill="norm" stroke="1" extrusionOk="0">
                <a:moveTo>
                  <a:pt x="0" y="0"/>
                </a:moveTo>
                <a:lnTo>
                  <a:pt x="16334378" y="0"/>
                </a:lnTo>
                <a:lnTo>
                  <a:pt x="16334378" y="6939320"/>
                </a:lnTo>
                <a:lnTo>
                  <a:pt x="0" y="6939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5" name="TextBox 5"/>
          <p:cNvSpPr txBox="1"/>
          <p:nvPr/>
        </p:nvSpPr>
        <p:spPr bwMode="auto">
          <a:xfrm rot="0">
            <a:off x="1028700" y="720965"/>
            <a:ext cx="1488774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4"/>
              </a:lnSpc>
              <a:spcBef>
                <a:spcPts val="0"/>
              </a:spcBef>
              <a:defRPr/>
            </a:pPr>
            <a:r>
              <a:rPr lang="en-US" sz="5350">
                <a:solidFill>
                  <a:srgbClr val="FFFFFF"/>
                </a:solidFill>
                <a:latin typeface="Now Bold"/>
              </a:rPr>
              <a:t>HUMAN VISION</a:t>
            </a:r>
            <a:r>
              <a:rPr lang="en-US" sz="5350">
                <a:solidFill>
                  <a:srgbClr val="FFFFFF"/>
                </a:solidFill>
                <a:latin typeface="Now"/>
              </a:rPr>
              <a:t> VS </a:t>
            </a:r>
            <a:r>
              <a:rPr lang="en-US" sz="5350">
                <a:solidFill>
                  <a:srgbClr val="FFFFFF"/>
                </a:solidFill>
                <a:latin typeface="Now Bold"/>
              </a:rPr>
              <a:t>COMPUTER VISION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8535838" name="Freeform 2"/>
          <p:cNvSpPr/>
          <p:nvPr/>
        </p:nvSpPr>
        <p:spPr bwMode="auto">
          <a:xfrm rot="0" flipH="0" flipV="0">
            <a:off x="16804753" y="9074550"/>
            <a:ext cx="1715126" cy="1715126"/>
          </a:xfrm>
          <a:custGeom>
            <a:avLst/>
            <a:gdLst/>
            <a:ahLst/>
            <a:cxnLst/>
            <a:rect l="l" t="t" r="r" b="b"/>
            <a:pathLst>
              <a:path w="1715127" h="1715127" fill="norm" stroke="1" extrusionOk="0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97798129" name="Freeform 3"/>
          <p:cNvSpPr/>
          <p:nvPr/>
        </p:nvSpPr>
        <p:spPr bwMode="auto">
          <a:xfrm rot="0" flipH="0" flipV="0">
            <a:off x="-363440" y="-390285"/>
            <a:ext cx="1715126" cy="1715126"/>
          </a:xfrm>
          <a:custGeom>
            <a:avLst/>
            <a:gdLst/>
            <a:ahLst/>
            <a:cxnLst/>
            <a:rect l="l" t="t" r="r" b="b"/>
            <a:pathLst>
              <a:path w="1715127" h="1715127" fill="norm" stroke="1" extrusionOk="0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466678283" name="Freeform 4"/>
          <p:cNvSpPr/>
          <p:nvPr/>
        </p:nvSpPr>
        <p:spPr bwMode="auto">
          <a:xfrm rot="0" flipH="0" flipV="0">
            <a:off x="14398070" y="-136787"/>
            <a:ext cx="2988936" cy="570614"/>
          </a:xfrm>
          <a:custGeom>
            <a:avLst/>
            <a:gdLst/>
            <a:ahLst/>
            <a:cxnLst/>
            <a:rect l="l" t="t" r="r" b="b"/>
            <a:pathLst>
              <a:path w="2988937" h="570615" fill="norm" stroke="1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584064331" name="Freeform 5"/>
          <p:cNvSpPr/>
          <p:nvPr/>
        </p:nvSpPr>
        <p:spPr bwMode="auto">
          <a:xfrm rot="0" flipH="0" flipV="0">
            <a:off x="900990" y="9922934"/>
            <a:ext cx="2988936" cy="570614"/>
          </a:xfrm>
          <a:custGeom>
            <a:avLst/>
            <a:gdLst/>
            <a:ahLst/>
            <a:cxnLst/>
            <a:rect l="l" t="t" r="r" b="b"/>
            <a:pathLst>
              <a:path w="2988937" h="570615" fill="norm" stroke="1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407786395" name="TextBox 7"/>
          <p:cNvSpPr txBox="1"/>
          <p:nvPr/>
        </p:nvSpPr>
        <p:spPr bwMode="auto">
          <a:xfrm rot="0">
            <a:off x="5635935" y="409777"/>
            <a:ext cx="7178337" cy="94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3"/>
              </a:lnSpc>
              <a:spcBef>
                <a:spcPts val="0"/>
              </a:spcBef>
              <a:defRPr/>
            </a:pPr>
            <a:endParaRPr/>
          </a:p>
        </p:txBody>
      </p:sp>
      <p:pic>
        <p:nvPicPr>
          <p:cNvPr id="7182488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557308" y="1469423"/>
            <a:ext cx="13335230" cy="8209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 fill="norm" stroke="1" extrusionOk="0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3" name="Freeform 3"/>
          <p:cNvSpPr/>
          <p:nvPr/>
        </p:nvSpPr>
        <p:spPr bwMode="auto">
          <a:xfrm rot="0" flipH="0" flipV="0"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 fill="norm" stroke="1" extrusionOk="0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" name="Freeform 4"/>
          <p:cNvSpPr/>
          <p:nvPr/>
        </p:nvSpPr>
        <p:spPr bwMode="auto">
          <a:xfrm rot="0" flipH="0" flipV="0"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 fill="norm" stroke="1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5" name="Freeform 5"/>
          <p:cNvSpPr/>
          <p:nvPr/>
        </p:nvSpPr>
        <p:spPr bwMode="auto">
          <a:xfrm rot="0" flipH="0" flipV="0"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 fill="norm" stroke="1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6" name="Freeform 6"/>
          <p:cNvSpPr/>
          <p:nvPr/>
        </p:nvSpPr>
        <p:spPr bwMode="auto">
          <a:xfrm rot="0" flipH="0" flipV="0">
            <a:off x="1640449" y="2369282"/>
            <a:ext cx="15164305" cy="6889018"/>
          </a:xfrm>
          <a:custGeom>
            <a:avLst/>
            <a:gdLst/>
            <a:ahLst/>
            <a:cxnLst/>
            <a:rect l="l" t="t" r="r" b="b"/>
            <a:pathLst>
              <a:path w="15164305" h="6889018" fill="norm" stroke="1" extrusionOk="0">
                <a:moveTo>
                  <a:pt x="0" y="0"/>
                </a:moveTo>
                <a:lnTo>
                  <a:pt x="15164305" y="0"/>
                </a:lnTo>
                <a:lnTo>
                  <a:pt x="15164305" y="6889018"/>
                </a:lnTo>
                <a:lnTo>
                  <a:pt x="0" y="6889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12596" t="0" r="12596" b="0"/>
            <a:stretch/>
          </a:blipFill>
        </p:spPr>
      </p:sp>
      <p:sp>
        <p:nvSpPr>
          <p:cNvPr id="7" name="TextBox 7"/>
          <p:cNvSpPr txBox="1"/>
          <p:nvPr/>
        </p:nvSpPr>
        <p:spPr bwMode="auto">
          <a:xfrm rot="0">
            <a:off x="4790938" y="933450"/>
            <a:ext cx="7177978" cy="91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4"/>
              </a:lnSpc>
              <a:spcBef>
                <a:spcPts val="0"/>
              </a:spcBef>
              <a:defRPr/>
            </a:pPr>
            <a:r>
              <a:rPr lang="en-US" sz="5400">
                <a:solidFill>
                  <a:srgbClr val="FFFFFF"/>
                </a:solidFill>
                <a:latin typeface="DM Sans"/>
              </a:rPr>
              <a:t>Changing Color-Space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fill="norm" stroke="1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3" name="Freeform 3"/>
          <p:cNvSpPr/>
          <p:nvPr/>
        </p:nvSpPr>
        <p:spPr bwMode="auto">
          <a:xfrm rot="0" flipH="0" flipV="0"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fill="norm" stroke="1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" name="Freeform 4"/>
          <p:cNvSpPr/>
          <p:nvPr/>
        </p:nvSpPr>
        <p:spPr bwMode="auto">
          <a:xfrm rot="0" flipH="0" flipV="0">
            <a:off x="2096024" y="1677050"/>
            <a:ext cx="5943557" cy="7581250"/>
          </a:xfrm>
          <a:custGeom>
            <a:avLst/>
            <a:gdLst/>
            <a:ahLst/>
            <a:cxnLst/>
            <a:rect l="l" t="t" r="r" b="b"/>
            <a:pathLst>
              <a:path w="5943557" h="7581250" fill="norm" stroke="1" extrusionOk="0">
                <a:moveTo>
                  <a:pt x="0" y="0"/>
                </a:moveTo>
                <a:lnTo>
                  <a:pt x="5943557" y="0"/>
                </a:lnTo>
                <a:lnTo>
                  <a:pt x="5943557" y="7581250"/>
                </a:lnTo>
                <a:lnTo>
                  <a:pt x="0" y="7581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16100" r="0" b="25452"/>
            <a:stretch/>
          </a:blipFill>
        </p:spPr>
      </p:sp>
      <p:sp>
        <p:nvSpPr>
          <p:cNvPr id="5" name="Freeform 5"/>
          <p:cNvSpPr/>
          <p:nvPr/>
        </p:nvSpPr>
        <p:spPr bwMode="auto">
          <a:xfrm rot="0" flipH="0" flipV="0">
            <a:off x="9384254" y="1677050"/>
            <a:ext cx="5954689" cy="7581250"/>
          </a:xfrm>
          <a:custGeom>
            <a:avLst/>
            <a:gdLst/>
            <a:ahLst/>
            <a:cxnLst/>
            <a:rect l="l" t="t" r="r" b="b"/>
            <a:pathLst>
              <a:path w="5954689" h="7581250" fill="norm" stroke="1" extrusionOk="0">
                <a:moveTo>
                  <a:pt x="0" y="0"/>
                </a:moveTo>
                <a:lnTo>
                  <a:pt x="5954689" y="0"/>
                </a:lnTo>
                <a:lnTo>
                  <a:pt x="5954689" y="7581250"/>
                </a:lnTo>
                <a:lnTo>
                  <a:pt x="0" y="7581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27290" t="0" r="31473" b="0"/>
            <a:stretch/>
          </a:blipFill>
        </p:spPr>
      </p:sp>
      <p:sp>
        <p:nvSpPr>
          <p:cNvPr id="6" name="TextBox 6"/>
          <p:cNvSpPr txBox="1"/>
          <p:nvPr/>
        </p:nvSpPr>
        <p:spPr bwMode="auto">
          <a:xfrm rot="0">
            <a:off x="1468881" y="669467"/>
            <a:ext cx="6813709" cy="64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5"/>
              </a:lnSpc>
              <a:spcBef>
                <a:spcPts val="0"/>
              </a:spcBef>
              <a:defRPr/>
            </a:pPr>
            <a:r>
              <a:rPr lang="en-US" sz="3900">
                <a:solidFill>
                  <a:srgbClr val="FFFFFF"/>
                </a:solidFill>
                <a:latin typeface="DM Sans"/>
              </a:rPr>
              <a:t>How  OpenCV reads an image</a:t>
            </a:r>
            <a:endParaRPr/>
          </a:p>
        </p:txBody>
      </p:sp>
      <p:sp>
        <p:nvSpPr>
          <p:cNvPr id="7" name="TextBox 7"/>
          <p:cNvSpPr txBox="1"/>
          <p:nvPr/>
        </p:nvSpPr>
        <p:spPr bwMode="auto">
          <a:xfrm rot="0">
            <a:off x="8866876" y="669467"/>
            <a:ext cx="6989445" cy="64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5"/>
              </a:lnSpc>
              <a:spcBef>
                <a:spcPts val="0"/>
              </a:spcBef>
              <a:defRPr/>
            </a:pPr>
            <a:r>
              <a:rPr lang="en-US" sz="3900">
                <a:solidFill>
                  <a:srgbClr val="FFFFFF"/>
                </a:solidFill>
                <a:latin typeface="DM Sans"/>
              </a:rPr>
              <a:t>Original Image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006D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 fill="norm" stroke="1" extrusionOk="0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3" name="Freeform 3"/>
          <p:cNvSpPr/>
          <p:nvPr/>
        </p:nvSpPr>
        <p:spPr bwMode="auto">
          <a:xfrm rot="0" flipH="0" flipV="0"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 fill="norm" stroke="1" extrusionOk="0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" name="Freeform 4"/>
          <p:cNvSpPr/>
          <p:nvPr/>
        </p:nvSpPr>
        <p:spPr bwMode="auto">
          <a:xfrm rot="0" flipH="0" flipV="0"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 fill="norm" stroke="1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5" name="Freeform 5"/>
          <p:cNvSpPr/>
          <p:nvPr/>
        </p:nvSpPr>
        <p:spPr bwMode="auto">
          <a:xfrm rot="0" flipH="0" flipV="0"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 fill="norm" stroke="1" extrusionOk="0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6" name="Freeform 6"/>
          <p:cNvSpPr/>
          <p:nvPr/>
        </p:nvSpPr>
        <p:spPr bwMode="auto">
          <a:xfrm rot="0" flipH="0" flipV="0">
            <a:off x="4053214" y="467277"/>
            <a:ext cx="10101329" cy="9592300"/>
          </a:xfrm>
          <a:custGeom>
            <a:avLst/>
            <a:gdLst/>
            <a:ahLst/>
            <a:cxnLst/>
            <a:rect l="l" t="t" r="r" b="b"/>
            <a:pathLst>
              <a:path w="10101330" h="9592300" fill="norm" stroke="1" extrusionOk="0">
                <a:moveTo>
                  <a:pt x="0" y="0"/>
                </a:moveTo>
                <a:lnTo>
                  <a:pt x="10101330" y="0"/>
                </a:lnTo>
                <a:lnTo>
                  <a:pt x="10101330" y="9592300"/>
                </a:lnTo>
                <a:lnTo>
                  <a:pt x="0" y="9592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2547" r="0" b="9525"/>
            <a:stretch/>
          </a:blipFill>
        </p:spPr>
      </p:sp>
      <p:sp>
        <p:nvSpPr>
          <p:cNvPr id="7" name="Freeform 7"/>
          <p:cNvSpPr/>
          <p:nvPr/>
        </p:nvSpPr>
        <p:spPr bwMode="auto">
          <a:xfrm rot="0" flipH="0" flipV="0">
            <a:off x="9477091" y="5515803"/>
            <a:ext cx="3311073" cy="3147052"/>
          </a:xfrm>
          <a:custGeom>
            <a:avLst/>
            <a:gdLst/>
            <a:ahLst/>
            <a:cxnLst/>
            <a:rect l="l" t="t" r="r" b="b"/>
            <a:pathLst>
              <a:path w="3311073" h="3147052" fill="norm" stroke="1" extrusionOk="0">
                <a:moveTo>
                  <a:pt x="0" y="0"/>
                </a:moveTo>
                <a:lnTo>
                  <a:pt x="3311072" y="0"/>
                </a:lnTo>
                <a:lnTo>
                  <a:pt x="3311072" y="3147052"/>
                </a:lnTo>
                <a:lnTo>
                  <a:pt x="0" y="3147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7776" t="0" r="36987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ONLYOFFICE/7.5.1.31</Application>
  <DocSecurity>0</DocSecurity>
  <PresentationFormat>On-screen Show (4:3)</PresentationFormat>
  <Paragraphs>0</Paragraphs>
  <Slides>13</Slides>
  <Notes>13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Olivia Wilson</dc:title>
  <dc:subject/>
  <dc:creator/>
  <cp:keywords/>
  <dc:description/>
  <dc:identifier>DAF21NOofY8</dc:identifier>
  <dc:language/>
  <cp:lastModifiedBy/>
  <cp:revision>2</cp:revision>
  <dcterms:created xsi:type="dcterms:W3CDTF">2006-08-16T00:00:00Z</dcterms:created>
  <dcterms:modified xsi:type="dcterms:W3CDTF">2023-12-14T01:39:36Z</dcterms:modified>
  <cp:category/>
  <cp:contentStatus/>
  <cp:version/>
</cp:coreProperties>
</file>